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59" r:id="rId4"/>
    <p:sldId id="260" r:id="rId5"/>
    <p:sldId id="263" r:id="rId6"/>
    <p:sldId id="268" r:id="rId7"/>
    <p:sldId id="265" r:id="rId8"/>
    <p:sldId id="269" r:id="rId9"/>
    <p:sldId id="286" r:id="rId10"/>
    <p:sldId id="290" r:id="rId11"/>
    <p:sldId id="291" r:id="rId12"/>
    <p:sldId id="292" r:id="rId13"/>
    <p:sldId id="293" r:id="rId14"/>
    <p:sldId id="294" r:id="rId15"/>
    <p:sldId id="295" r:id="rId16"/>
    <p:sldId id="272" r:id="rId17"/>
    <p:sldId id="287" r:id="rId18"/>
    <p:sldId id="278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916D"/>
    <a:srgbClr val="945D38"/>
    <a:srgbClr val="768B9A"/>
    <a:srgbClr val="2D363D"/>
    <a:srgbClr val="29343A"/>
    <a:srgbClr val="AF6228"/>
    <a:srgbClr val="C78747"/>
    <a:srgbClr val="CD9773"/>
    <a:srgbClr val="A5775D"/>
    <a:srgbClr val="3C4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89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9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7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1BB8-F84A-41E3-BD6E-D91035ADBF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67A4-3AFB-4DCC-9B47-F547818362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1BB8-F84A-41E3-BD6E-D91035ADBF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67A4-3AFB-4DCC-9B47-F547818362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1BB8-F84A-41E3-BD6E-D91035ADBF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67A4-3AFB-4DCC-9B47-F547818362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1BB8-F84A-41E3-BD6E-D91035ADBF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67A4-3AFB-4DCC-9B47-F547818362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1BB8-F84A-41E3-BD6E-D91035ADBF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67A4-3AFB-4DCC-9B47-F547818362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1BB8-F84A-41E3-BD6E-D91035ADBF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67A4-3AFB-4DCC-9B47-F547818362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1BB8-F84A-41E3-BD6E-D91035ADBF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67A4-3AFB-4DCC-9B47-F547818362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1BB8-F84A-41E3-BD6E-D91035ADBF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67A4-3AFB-4DCC-9B47-F547818362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1BB8-F84A-41E3-BD6E-D91035ADBF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67A4-3AFB-4DCC-9B47-F547818362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1BB8-F84A-41E3-BD6E-D91035ADBF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67A4-3AFB-4DCC-9B47-F547818362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1BB8-F84A-41E3-BD6E-D91035ADBF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67A4-3AFB-4DCC-9B47-F547818362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A1BB8-F84A-41E3-BD6E-D91035ADBF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567A4-3AFB-4DCC-9B47-F5478183621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76" t="15625"/>
          <a:stretch>
            <a:fillRect/>
          </a:stretch>
        </p:blipFill>
        <p:spPr>
          <a:xfrm>
            <a:off x="6349068" y="0"/>
            <a:ext cx="5842933" cy="6858000"/>
          </a:xfrm>
          <a:custGeom>
            <a:avLst/>
            <a:gdLst>
              <a:gd name="connsiteX0" fmla="*/ 0 w 5842933"/>
              <a:gd name="connsiteY0" fmla="*/ 0 h 6858000"/>
              <a:gd name="connsiteX1" fmla="*/ 5842933 w 5842933"/>
              <a:gd name="connsiteY1" fmla="*/ 0 h 6858000"/>
              <a:gd name="connsiteX2" fmla="*/ 5842933 w 5842933"/>
              <a:gd name="connsiteY2" fmla="*/ 6858000 h 6858000"/>
              <a:gd name="connsiteX3" fmla="*/ 0 w 58429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2933" h="6858000">
                <a:moveTo>
                  <a:pt x="0" y="0"/>
                </a:moveTo>
                <a:lnTo>
                  <a:pt x="5842933" y="0"/>
                </a:lnTo>
                <a:lnTo>
                  <a:pt x="584293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PA_任意多边形 2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800000" flipV="1">
            <a:off x="5325429" y="3508375"/>
            <a:ext cx="2027237" cy="4133850"/>
          </a:xfrm>
          <a:custGeom>
            <a:avLst/>
            <a:gdLst>
              <a:gd name="T0" fmla="*/ 0 w 2026880"/>
              <a:gd name="T1" fmla="*/ 4133720 h 4133980"/>
              <a:gd name="T2" fmla="*/ 2027594 w 2026880"/>
              <a:gd name="T3" fmla="*/ 2963574 h 4133980"/>
              <a:gd name="T4" fmla="*/ 2027594 w 2026880"/>
              <a:gd name="T5" fmla="*/ 1170146 h 4133980"/>
              <a:gd name="T6" fmla="*/ 0 w 2026880"/>
              <a:gd name="T7" fmla="*/ 0 h 4133980"/>
              <a:gd name="T8" fmla="*/ 0 60000 65536"/>
              <a:gd name="T9" fmla="*/ 0 60000 65536"/>
              <a:gd name="T10" fmla="*/ 0 60000 65536"/>
              <a:gd name="T11" fmla="*/ 0 60000 65536"/>
              <a:gd name="T12" fmla="*/ 0 w 2026880"/>
              <a:gd name="T13" fmla="*/ 0 h 4133980"/>
              <a:gd name="T14" fmla="*/ 2026880 w 2026880"/>
              <a:gd name="T15" fmla="*/ 4133980 h 41339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6880" h="4133980">
                <a:moveTo>
                  <a:pt x="0" y="4133980"/>
                </a:moveTo>
                <a:lnTo>
                  <a:pt x="2026880" y="2963760"/>
                </a:lnTo>
                <a:lnTo>
                  <a:pt x="2026880" y="1170220"/>
                </a:lnTo>
                <a:lnTo>
                  <a:pt x="0" y="0"/>
                </a:lnTo>
                <a:lnTo>
                  <a:pt x="0" y="4133980"/>
                </a:lnTo>
                <a:close/>
              </a:path>
            </a:pathLst>
          </a:custGeom>
          <a:solidFill>
            <a:srgbClr val="2D363D"/>
          </a:solidFill>
          <a:ln>
            <a:noFill/>
          </a:ln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PA_任意多边形 2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9800000">
            <a:off x="5795329" y="-935038"/>
            <a:ext cx="2027237" cy="6399213"/>
          </a:xfrm>
          <a:custGeom>
            <a:avLst/>
            <a:gdLst>
              <a:gd name="T0" fmla="*/ 0 w 2026880"/>
              <a:gd name="T1" fmla="*/ 0 h 6399694"/>
              <a:gd name="T2" fmla="*/ 2027594 w 2026880"/>
              <a:gd name="T3" fmla="*/ 1170044 h 6399694"/>
              <a:gd name="T4" fmla="*/ 2027594 w 2026880"/>
              <a:gd name="T5" fmla="*/ 5228688 h 6399694"/>
              <a:gd name="T6" fmla="*/ 0 w 2026880"/>
              <a:gd name="T7" fmla="*/ 6398732 h 6399694"/>
              <a:gd name="T8" fmla="*/ 0 60000 65536"/>
              <a:gd name="T9" fmla="*/ 0 60000 65536"/>
              <a:gd name="T10" fmla="*/ 0 60000 65536"/>
              <a:gd name="T11" fmla="*/ 0 60000 65536"/>
              <a:gd name="T12" fmla="*/ 0 w 2026880"/>
              <a:gd name="T13" fmla="*/ 0 h 6399694"/>
              <a:gd name="T14" fmla="*/ 2026880 w 2026880"/>
              <a:gd name="T15" fmla="*/ 6399694 h 63996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6880" h="6399694">
                <a:moveTo>
                  <a:pt x="0" y="0"/>
                </a:moveTo>
                <a:lnTo>
                  <a:pt x="2026880" y="1170220"/>
                </a:lnTo>
                <a:lnTo>
                  <a:pt x="2026880" y="5229474"/>
                </a:lnTo>
                <a:lnTo>
                  <a:pt x="0" y="6399694"/>
                </a:lnTo>
                <a:lnTo>
                  <a:pt x="0" y="0"/>
                </a:lnTo>
                <a:close/>
              </a:path>
            </a:pathLst>
          </a:custGeom>
          <a:solidFill>
            <a:srgbClr val="C7916D"/>
          </a:solidFill>
          <a:ln>
            <a:noFill/>
          </a:ln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8132" y="2632150"/>
            <a:ext cx="3946038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综艺体简" panose="02010609000101010101" pitchFamily="49" charset="-122"/>
              </a:rPr>
              <a:t>商业融资计划书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经典综艺体简" panose="0201060900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8129" y="3135485"/>
            <a:ext cx="3859096" cy="3124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BUSINESS PLAN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0096" y="3677322"/>
            <a:ext cx="2674987" cy="2755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综艺体简" panose="02010609000101010101" pitchFamily="49" charset="-122"/>
              </a:rPr>
              <a:t>XX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综艺体简" panose="02010609000101010101" pitchFamily="49" charset="-122"/>
              </a:rPr>
              <a:t>公司 日期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经典综艺体简" panose="0201060900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/>
          <p:nvPr/>
        </p:nvSpPr>
        <p:spPr>
          <a:xfrm>
            <a:off x="1746250" y="2035810"/>
            <a:ext cx="8480425" cy="34969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80"/>
              </a:lnSpc>
            </a:pPr>
            <a:r>
              <a:rPr lang="zh-CN" altLang="en-US" sz="2000" spc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panose="02000000000000000000" pitchFamily="2" charset="0"/>
                <a:sym typeface="微软雅黑" panose="020B0503020204020204" pitchFamily="34" charset="-122"/>
              </a:rPr>
              <a:t>在产品与服务这一板块，我们需要了解：</a:t>
            </a:r>
            <a:endParaRPr lang="zh-CN" altLang="en-US" sz="2000" spc="1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oppins SemiBold" panose="02000000000000000000" pitchFamily="2" charset="0"/>
              <a:sym typeface="微软雅黑" panose="020B0503020204020204" pitchFamily="34" charset="-122"/>
            </a:endParaRPr>
          </a:p>
          <a:p>
            <a:pPr algn="l">
              <a:lnSpc>
                <a:spcPts val="5280"/>
              </a:lnSpc>
            </a:pPr>
            <a:r>
              <a:rPr lang="zh-CN" altLang="en-US" sz="2000" spc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panose="02000000000000000000" pitchFamily="2" charset="0"/>
                <a:sym typeface="微软雅黑" panose="020B0503020204020204" pitchFamily="34" charset="-122"/>
              </a:rPr>
              <a:t>公司的产品或服务，及对客户的价值，同样的产品是否还没有在市场上出现？为什么？利润的来源及持续营利的商业模式。</a:t>
            </a:r>
            <a:endParaRPr lang="zh-CN" altLang="en-US" sz="2000" spc="1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oppins SemiBold" panose="02000000000000000000" pitchFamily="2" charset="0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2160898"/>
            <a:ext cx="12192000" cy="2536205"/>
          </a:xfrm>
          <a:prstGeom prst="rect">
            <a:avLst/>
          </a:prstGeom>
          <a:solidFill>
            <a:srgbClr val="C79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989489" y="2592270"/>
            <a:ext cx="7028815" cy="1571625"/>
            <a:chOff x="3322864" y="2767336"/>
            <a:chExt cx="7028815" cy="1571625"/>
          </a:xfrm>
        </p:grpSpPr>
        <p:sp>
          <p:nvSpPr>
            <p:cNvPr id="5" name="矩形 259"/>
            <p:cNvSpPr>
              <a:spLocks noChangeArrowheads="1"/>
            </p:cNvSpPr>
            <p:nvPr/>
          </p:nvSpPr>
          <p:spPr bwMode="auto">
            <a:xfrm>
              <a:off x="3322864" y="2767336"/>
              <a:ext cx="7028815" cy="92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6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05  </a:t>
              </a:r>
              <a:r>
                <a:rPr lang="zh-CN" altLang="en-US" sz="6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风险预估</a:t>
              </a:r>
              <a:endParaRPr lang="zh-CN" altLang="en-US" sz="60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980214" y="3816991"/>
              <a:ext cx="389191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>
                      <a:alpha val="6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Risk Assessment</a:t>
              </a:r>
              <a:endParaRPr lang="en-US" altLang="zh-CN" sz="2800" b="1" dirty="0">
                <a:solidFill>
                  <a:schemeClr val="bg1"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/>
          <p:nvPr/>
        </p:nvSpPr>
        <p:spPr>
          <a:xfrm>
            <a:off x="1746250" y="2493010"/>
            <a:ext cx="8480425" cy="34969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80"/>
              </a:lnSpc>
            </a:pPr>
            <a:r>
              <a:rPr lang="zh-CN" altLang="en-US" sz="2000" spc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panose="02000000000000000000" pitchFamily="2" charset="0"/>
                <a:sym typeface="微软雅黑" panose="020B0503020204020204" pitchFamily="34" charset="-122"/>
              </a:rPr>
              <a:t>在风险预估这一板块，我们需要了解：</a:t>
            </a:r>
            <a:endParaRPr lang="zh-CN" altLang="en-US" sz="2000" spc="1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oppins SemiBold" panose="02000000000000000000" pitchFamily="2" charset="0"/>
              <a:sym typeface="微软雅黑" panose="020B0503020204020204" pitchFamily="34" charset="-122"/>
            </a:endParaRPr>
          </a:p>
          <a:p>
            <a:pPr algn="l">
              <a:lnSpc>
                <a:spcPts val="5280"/>
              </a:lnSpc>
            </a:pPr>
            <a:r>
              <a:rPr lang="zh-CN" altLang="en-US" sz="2000" spc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panose="02000000000000000000" pitchFamily="2" charset="0"/>
                <a:sym typeface="微软雅黑" panose="020B0503020204020204" pitchFamily="34" charset="-122"/>
              </a:rPr>
              <a:t>公司面临的风险及对策。</a:t>
            </a:r>
            <a:endParaRPr lang="zh-CN" altLang="en-US" sz="2000" spc="1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oppins SemiBold" panose="02000000000000000000" pitchFamily="2" charset="0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2160898"/>
            <a:ext cx="12192000" cy="2536205"/>
          </a:xfrm>
          <a:prstGeom prst="rect">
            <a:avLst/>
          </a:prstGeom>
          <a:solidFill>
            <a:srgbClr val="C79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989489" y="2592270"/>
            <a:ext cx="7028815" cy="1571625"/>
            <a:chOff x="3322864" y="2767336"/>
            <a:chExt cx="7028815" cy="1571625"/>
          </a:xfrm>
        </p:grpSpPr>
        <p:sp>
          <p:nvSpPr>
            <p:cNvPr id="5" name="矩形 259"/>
            <p:cNvSpPr>
              <a:spLocks noChangeArrowheads="1"/>
            </p:cNvSpPr>
            <p:nvPr/>
          </p:nvSpPr>
          <p:spPr bwMode="auto">
            <a:xfrm>
              <a:off x="3322864" y="2767336"/>
              <a:ext cx="7028815" cy="92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6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06  </a:t>
              </a:r>
              <a:r>
                <a:rPr lang="zh-CN" altLang="en-US" sz="6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市场营销</a:t>
              </a:r>
              <a:endParaRPr lang="zh-CN" altLang="en-US" sz="60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961924" y="3816991"/>
              <a:ext cx="22415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>
                      <a:alpha val="6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Marketing</a:t>
              </a:r>
              <a:endParaRPr lang="en-US" altLang="zh-CN" sz="2800" b="1" dirty="0">
                <a:solidFill>
                  <a:schemeClr val="bg1"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/>
          <p:nvPr/>
        </p:nvSpPr>
        <p:spPr>
          <a:xfrm>
            <a:off x="1644650" y="2162810"/>
            <a:ext cx="8480425" cy="34969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80"/>
              </a:lnSpc>
            </a:pPr>
            <a:r>
              <a:rPr lang="zh-CN" altLang="en-US" sz="2000" spc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panose="02000000000000000000" pitchFamily="2" charset="0"/>
                <a:sym typeface="微软雅黑" panose="020B0503020204020204" pitchFamily="34" charset="-122"/>
              </a:rPr>
              <a:t>在市场营销这一板块，我们需要了解：</a:t>
            </a:r>
            <a:endParaRPr lang="zh-CN" altLang="en-US" sz="2000" spc="1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oppins SemiBold" panose="02000000000000000000" pitchFamily="2" charset="0"/>
              <a:sym typeface="微软雅黑" panose="020B0503020204020204" pitchFamily="34" charset="-122"/>
            </a:endParaRPr>
          </a:p>
          <a:p>
            <a:pPr algn="l">
              <a:lnSpc>
                <a:spcPts val="5280"/>
              </a:lnSpc>
            </a:pPr>
            <a:r>
              <a:rPr lang="zh-CN" altLang="en-US" sz="2000" spc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panose="02000000000000000000" pitchFamily="2" charset="0"/>
                <a:sym typeface="微软雅黑" panose="020B0503020204020204" pitchFamily="34" charset="-122"/>
              </a:rPr>
              <a:t>公司所针对的市场、营销战略、竞争环境、竞争优势与不足。</a:t>
            </a:r>
            <a:endParaRPr lang="zh-CN" altLang="en-US" sz="2000" spc="1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oppins SemiBold" panose="02000000000000000000" pitchFamily="2" charset="0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2160898"/>
            <a:ext cx="12192000" cy="2536205"/>
          </a:xfrm>
          <a:prstGeom prst="rect">
            <a:avLst/>
          </a:prstGeom>
          <a:solidFill>
            <a:srgbClr val="C79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989489" y="2592270"/>
            <a:ext cx="6213022" cy="1462660"/>
            <a:chOff x="3322864" y="2767336"/>
            <a:chExt cx="6213022" cy="1462660"/>
          </a:xfrm>
        </p:grpSpPr>
        <p:sp>
          <p:nvSpPr>
            <p:cNvPr id="5" name="矩形 259"/>
            <p:cNvSpPr>
              <a:spLocks noChangeArrowheads="1"/>
            </p:cNvSpPr>
            <p:nvPr/>
          </p:nvSpPr>
          <p:spPr bwMode="auto">
            <a:xfrm>
              <a:off x="3322864" y="2767336"/>
              <a:ext cx="6213022" cy="92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6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07  </a:t>
              </a:r>
              <a:r>
                <a:rPr lang="zh-CN" altLang="en-US" sz="6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融资计划</a:t>
              </a:r>
              <a:endParaRPr lang="zh-CN" altLang="en-US" sz="60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682527" y="3708026"/>
              <a:ext cx="3493696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>
                      <a:alpha val="6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FINANCIAL PLAN</a:t>
              </a:r>
              <a:endParaRPr lang="en-US" altLang="zh-CN" sz="2800" b="1" dirty="0">
                <a:solidFill>
                  <a:schemeClr val="bg1"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/>
          <p:nvPr/>
        </p:nvSpPr>
        <p:spPr>
          <a:xfrm>
            <a:off x="1855470" y="2061210"/>
            <a:ext cx="8480425" cy="36055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80"/>
              </a:lnSpc>
            </a:pPr>
            <a:r>
              <a:rPr lang="zh-CN" altLang="en-US" sz="2000" spc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panose="02000000000000000000" pitchFamily="2" charset="0"/>
                <a:sym typeface="微软雅黑" panose="020B0503020204020204" pitchFamily="34" charset="-122"/>
              </a:rPr>
              <a:t>最后说一下具体的融资需求，包括但不仅限于融资需求金额，出让多少股份，计划使用多久，用在哪些方面，每个方面用多少等等。</a:t>
            </a:r>
            <a:endParaRPr lang="zh-CN" altLang="en-US" sz="2000" spc="1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oppins SemiBold" panose="02000000000000000000" pitchFamily="2" charset="0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2160898"/>
            <a:ext cx="12192000" cy="2536205"/>
          </a:xfrm>
          <a:prstGeom prst="rect">
            <a:avLst/>
          </a:prstGeom>
          <a:solidFill>
            <a:srgbClr val="C79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2989489" y="2490282"/>
            <a:ext cx="621302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8000" b="1" dirty="0">
                <a:solidFill>
                  <a:schemeClr val="bg1"/>
                </a:solidFill>
                <a:cs typeface="Arial" panose="020B0604020202020204" pitchFamily="34" charset="0"/>
              </a:rPr>
              <a:t>谢谢观看</a:t>
            </a:r>
            <a:endParaRPr lang="zh-CN" altLang="en-US" sz="8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49152" y="3721388"/>
            <a:ext cx="3493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 YOU</a:t>
            </a:r>
            <a:endParaRPr lang="en-US" altLang="zh-CN" sz="3600" b="1" dirty="0">
              <a:solidFill>
                <a:schemeClr val="bg1">
                  <a:alpha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76" t="15625"/>
          <a:stretch>
            <a:fillRect/>
          </a:stretch>
        </p:blipFill>
        <p:spPr>
          <a:xfrm>
            <a:off x="6349067" y="0"/>
            <a:ext cx="5842933" cy="6858000"/>
          </a:xfrm>
          <a:custGeom>
            <a:avLst/>
            <a:gdLst>
              <a:gd name="connsiteX0" fmla="*/ 0 w 5842933"/>
              <a:gd name="connsiteY0" fmla="*/ 0 h 6858000"/>
              <a:gd name="connsiteX1" fmla="*/ 5842933 w 5842933"/>
              <a:gd name="connsiteY1" fmla="*/ 0 h 6858000"/>
              <a:gd name="connsiteX2" fmla="*/ 5842933 w 5842933"/>
              <a:gd name="connsiteY2" fmla="*/ 6858000 h 6858000"/>
              <a:gd name="connsiteX3" fmla="*/ 0 w 58429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2933" h="6858000">
                <a:moveTo>
                  <a:pt x="0" y="0"/>
                </a:moveTo>
                <a:lnTo>
                  <a:pt x="5842933" y="0"/>
                </a:lnTo>
                <a:lnTo>
                  <a:pt x="584293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Заголовок 1"/>
          <p:cNvSpPr txBox="1"/>
          <p:nvPr/>
        </p:nvSpPr>
        <p:spPr>
          <a:xfrm>
            <a:off x="406400" y="1048959"/>
            <a:ext cx="4881562" cy="150966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280"/>
              </a:lnSpc>
            </a:pPr>
            <a:r>
              <a:rPr lang="en-US" sz="28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panose="02000000000000000000" pitchFamily="2" charset="0"/>
                <a:sym typeface="微软雅黑" panose="020B0503020204020204" pitchFamily="34" charset="-122"/>
              </a:rPr>
              <a:t>CONTENTS/</a:t>
            </a:r>
            <a:r>
              <a:rPr lang="zh-CN" altLang="en-US" sz="28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panose="02000000000000000000" pitchFamily="2" charset="0"/>
                <a:sym typeface="微软雅黑" panose="020B0503020204020204" pitchFamily="34" charset="-122"/>
              </a:rPr>
              <a:t>目录</a:t>
            </a:r>
            <a:endParaRPr lang="en-US" sz="2800" spc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oppins SemiBold" panose="02000000000000000000" pitchFamily="2" charset="0"/>
              <a:sym typeface="微软雅黑" panose="020B0503020204020204" pitchFamily="34" charset="-122"/>
            </a:endParaRPr>
          </a:p>
          <a:p>
            <a:pPr>
              <a:lnSpc>
                <a:spcPts val="5280"/>
              </a:lnSpc>
            </a:pPr>
            <a:endParaRPr lang="ru-RU" b="1" spc="1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oppins SemiBold" panose="02000000000000000000" pitchFamily="2" charset="0"/>
              <a:sym typeface="微软雅黑" panose="020B0503020204020204" pitchFamily="34" charset="-122"/>
            </a:endParaRPr>
          </a:p>
        </p:txBody>
      </p:sp>
      <p:sp>
        <p:nvSpPr>
          <p:cNvPr id="27" name="MH_Entry_1"/>
          <p:cNvSpPr/>
          <p:nvPr>
            <p:custDataLst>
              <p:tags r:id="rId2"/>
            </p:custDataLst>
          </p:nvPr>
        </p:nvSpPr>
        <p:spPr>
          <a:xfrm>
            <a:off x="2206542" y="2269083"/>
            <a:ext cx="383814" cy="38946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en-US" altLang="zh-CN" sz="2500" dirty="0">
                <a:solidFill>
                  <a:srgbClr val="C7916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2500" dirty="0">
              <a:solidFill>
                <a:srgbClr val="C7916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MH_Entry_2"/>
          <p:cNvSpPr/>
          <p:nvPr>
            <p:custDataLst>
              <p:tags r:id="rId3"/>
            </p:custDataLst>
          </p:nvPr>
        </p:nvSpPr>
        <p:spPr>
          <a:xfrm>
            <a:off x="2590356" y="2269189"/>
            <a:ext cx="2251181" cy="38417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 algn="ctr"/>
            <a:r>
              <a:rPr lang="zh-CN" altLang="en-US" sz="2500" dirty="0">
                <a:solidFill>
                  <a:srgbClr val="C7916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公司介绍</a:t>
            </a:r>
            <a:endParaRPr lang="zh-CN" altLang="en-US" sz="2500" dirty="0">
              <a:solidFill>
                <a:srgbClr val="C7916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MH_Entry_1"/>
          <p:cNvSpPr/>
          <p:nvPr>
            <p:custDataLst>
              <p:tags r:id="rId4"/>
            </p:custDataLst>
          </p:nvPr>
        </p:nvSpPr>
        <p:spPr>
          <a:xfrm>
            <a:off x="2206542" y="2784491"/>
            <a:ext cx="383814" cy="38946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en-US" altLang="zh-CN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2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MH_Entry_2"/>
          <p:cNvSpPr/>
          <p:nvPr>
            <p:custDataLst>
              <p:tags r:id="rId5"/>
            </p:custDataLst>
          </p:nvPr>
        </p:nvSpPr>
        <p:spPr>
          <a:xfrm>
            <a:off x="2590356" y="2792442"/>
            <a:ext cx="2251181" cy="38417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 algn="ctr"/>
            <a:r>
              <a:rPr lang="zh-CN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团队介绍</a:t>
            </a:r>
            <a:endParaRPr lang="zh-CN" altLang="en-US" sz="2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MH_Entry_1"/>
          <p:cNvSpPr/>
          <p:nvPr>
            <p:custDataLst>
              <p:tags r:id="rId6"/>
            </p:custDataLst>
          </p:nvPr>
        </p:nvSpPr>
        <p:spPr>
          <a:xfrm>
            <a:off x="2206542" y="3294184"/>
            <a:ext cx="383814" cy="38946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en-US" altLang="zh-CN" sz="2500" dirty="0">
                <a:solidFill>
                  <a:srgbClr val="C7916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2500" dirty="0">
              <a:solidFill>
                <a:srgbClr val="C7916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MH_Entry_2"/>
          <p:cNvSpPr/>
          <p:nvPr>
            <p:custDataLst>
              <p:tags r:id="rId7"/>
            </p:custDataLst>
          </p:nvPr>
        </p:nvSpPr>
        <p:spPr>
          <a:xfrm>
            <a:off x="2590356" y="3299370"/>
            <a:ext cx="2251181" cy="38417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 algn="ctr"/>
            <a:r>
              <a:rPr lang="zh-CN" altLang="en-US" sz="2500" dirty="0">
                <a:solidFill>
                  <a:srgbClr val="C7916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业务介绍</a:t>
            </a:r>
            <a:endParaRPr lang="zh-CN" altLang="en-US" sz="2500" dirty="0">
              <a:solidFill>
                <a:srgbClr val="C7916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MH_Entry_1"/>
          <p:cNvSpPr/>
          <p:nvPr>
            <p:custDataLst>
              <p:tags r:id="rId8"/>
            </p:custDataLst>
          </p:nvPr>
        </p:nvSpPr>
        <p:spPr>
          <a:xfrm>
            <a:off x="2206542" y="3745458"/>
            <a:ext cx="383814" cy="38946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en-US" altLang="zh-CN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2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MH_Entry_2"/>
          <p:cNvSpPr/>
          <p:nvPr>
            <p:custDataLst>
              <p:tags r:id="rId9"/>
            </p:custDataLst>
          </p:nvPr>
        </p:nvSpPr>
        <p:spPr>
          <a:xfrm>
            <a:off x="3074861" y="3741436"/>
            <a:ext cx="2251181" cy="38862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 algn="ctr"/>
            <a:r>
              <a:rPr lang="zh-CN" altLang="en-US" sz="253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产品与服务介绍</a:t>
            </a:r>
            <a:endParaRPr lang="zh-CN" altLang="en-US" sz="253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MH_Entry_1"/>
          <p:cNvSpPr/>
          <p:nvPr>
            <p:custDataLst>
              <p:tags r:id="rId10"/>
            </p:custDataLst>
          </p:nvPr>
        </p:nvSpPr>
        <p:spPr>
          <a:xfrm>
            <a:off x="2206542" y="4739974"/>
            <a:ext cx="383814" cy="38417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p>
            <a:r>
              <a:rPr lang="en-US" altLang="zh-CN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zh-CN" altLang="en-US" sz="2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MH_Entry_1"/>
          <p:cNvSpPr/>
          <p:nvPr>
            <p:custDataLst>
              <p:tags r:id="rId11"/>
            </p:custDataLst>
          </p:nvPr>
        </p:nvSpPr>
        <p:spPr>
          <a:xfrm>
            <a:off x="2206542" y="5220880"/>
            <a:ext cx="383814" cy="38417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p>
            <a:r>
              <a:rPr lang="en-US" altLang="zh-CN" sz="2500" dirty="0">
                <a:solidFill>
                  <a:srgbClr val="C7916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07</a:t>
            </a:r>
            <a:endParaRPr lang="zh-CN" altLang="en-US" sz="2500" dirty="0">
              <a:solidFill>
                <a:srgbClr val="C7916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MH_Entry_1"/>
          <p:cNvSpPr/>
          <p:nvPr>
            <p:custDataLst>
              <p:tags r:id="rId12"/>
            </p:custDataLst>
          </p:nvPr>
        </p:nvSpPr>
        <p:spPr>
          <a:xfrm>
            <a:off x="2206542" y="4260125"/>
            <a:ext cx="383814" cy="38417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en-US" altLang="zh-CN" sz="2500" dirty="0">
                <a:solidFill>
                  <a:srgbClr val="C7916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zh-CN" altLang="en-US" sz="2500" dirty="0">
              <a:solidFill>
                <a:srgbClr val="C7916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Entry_2"/>
          <p:cNvSpPr/>
          <p:nvPr>
            <p:custDataLst>
              <p:tags r:id="rId13"/>
            </p:custDataLst>
          </p:nvPr>
        </p:nvSpPr>
        <p:spPr>
          <a:xfrm>
            <a:off x="2799715" y="4239260"/>
            <a:ext cx="1831975" cy="38417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p>
            <a:pPr lvl="0" algn="ctr"/>
            <a:r>
              <a:rPr lang="zh-CN" altLang="en-US" sz="2500" dirty="0">
                <a:solidFill>
                  <a:srgbClr val="C7916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风险预估</a:t>
            </a:r>
            <a:endParaRPr lang="zh-CN" altLang="en-US" sz="2500" dirty="0">
              <a:solidFill>
                <a:srgbClr val="C7916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MH_Entry_2"/>
          <p:cNvSpPr/>
          <p:nvPr>
            <p:custDataLst>
              <p:tags r:id="rId14"/>
            </p:custDataLst>
          </p:nvPr>
        </p:nvSpPr>
        <p:spPr>
          <a:xfrm>
            <a:off x="2590356" y="5200560"/>
            <a:ext cx="2251181" cy="38417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 algn="ctr"/>
            <a:r>
              <a:rPr lang="zh-CN" altLang="en-US" sz="2500" dirty="0">
                <a:solidFill>
                  <a:srgbClr val="C7916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融资计划</a:t>
            </a:r>
            <a:endParaRPr lang="zh-CN" altLang="en-US" sz="2500" dirty="0">
              <a:solidFill>
                <a:srgbClr val="C7916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MH_Entry_2"/>
          <p:cNvSpPr/>
          <p:nvPr>
            <p:custDataLst>
              <p:tags r:id="rId15"/>
            </p:custDataLst>
          </p:nvPr>
        </p:nvSpPr>
        <p:spPr>
          <a:xfrm>
            <a:off x="2590356" y="4727591"/>
            <a:ext cx="2251181" cy="38862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p>
            <a:pPr lvl="0" algn="ctr"/>
            <a:r>
              <a:rPr lang="zh-CN" altLang="en-US" sz="253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市场营销</a:t>
            </a:r>
            <a:endParaRPr lang="zh-CN" altLang="en-US" sz="253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2160898"/>
            <a:ext cx="12192000" cy="2536205"/>
          </a:xfrm>
          <a:prstGeom prst="rect">
            <a:avLst/>
          </a:prstGeom>
          <a:solidFill>
            <a:srgbClr val="C79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989489" y="2592270"/>
            <a:ext cx="7178675" cy="1445260"/>
            <a:chOff x="3322864" y="2767336"/>
            <a:chExt cx="7178675" cy="1445260"/>
          </a:xfrm>
        </p:grpSpPr>
        <p:sp>
          <p:nvSpPr>
            <p:cNvPr id="5" name="矩形 259"/>
            <p:cNvSpPr>
              <a:spLocks noChangeArrowheads="1"/>
            </p:cNvSpPr>
            <p:nvPr/>
          </p:nvSpPr>
          <p:spPr bwMode="auto">
            <a:xfrm>
              <a:off x="3322864" y="2767336"/>
              <a:ext cx="6213022" cy="92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6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01  </a:t>
              </a:r>
              <a:r>
                <a:rPr lang="zh-CN" altLang="en-US" sz="6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公司介绍</a:t>
              </a:r>
              <a:endParaRPr lang="zh-CN" altLang="en-US" sz="60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465739" y="3690626"/>
              <a:ext cx="703580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>
                      <a:alpha val="6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INTRODUCTION OF THE COMPANY</a:t>
              </a:r>
              <a:endParaRPr lang="en-US" altLang="zh-CN" sz="2800" b="1" dirty="0">
                <a:solidFill>
                  <a:schemeClr val="bg1"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/>
          <p:nvPr/>
        </p:nvSpPr>
        <p:spPr>
          <a:xfrm>
            <a:off x="1855470" y="901065"/>
            <a:ext cx="8480425" cy="55467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280"/>
              </a:lnSpc>
            </a:pPr>
            <a:r>
              <a:rPr lang="zh-CN" altLang="en-US" sz="2000" spc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panose="02000000000000000000" pitchFamily="2" charset="0"/>
                <a:sym typeface="微软雅黑" panose="020B0503020204020204" pitchFamily="34" charset="-122"/>
              </a:rPr>
              <a:t>在公司介绍这一板块，我们希望了解：</a:t>
            </a:r>
            <a:endParaRPr lang="zh-CN" altLang="en-US" sz="2000" spc="1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oppins SemiBold" panose="02000000000000000000" pitchFamily="2" charset="0"/>
              <a:sym typeface="微软雅黑" panose="020B0503020204020204" pitchFamily="34" charset="-122"/>
            </a:endParaRPr>
          </a:p>
          <a:p>
            <a:pPr>
              <a:lnSpc>
                <a:spcPts val="5280"/>
              </a:lnSpc>
            </a:pPr>
            <a:r>
              <a:rPr lang="zh-CN" altLang="en-US" sz="2000" spc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panose="02000000000000000000" pitchFamily="2" charset="0"/>
                <a:sym typeface="微软雅黑" panose="020B0503020204020204" pitchFamily="34" charset="-122"/>
              </a:rPr>
              <a:t>公司名称，法定代表人、电话、传真、</a:t>
            </a:r>
            <a:r>
              <a:rPr lang="en-US" altLang="zh-CN" sz="2000" spc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panose="02000000000000000000" pitchFamily="2" charset="0"/>
                <a:sym typeface="微软雅黑" panose="020B0503020204020204" pitchFamily="34" charset="-122"/>
              </a:rPr>
              <a:t>e-mail</a:t>
            </a:r>
            <a:r>
              <a:rPr lang="zh-CN" altLang="en-US" sz="2000" spc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panose="02000000000000000000" pitchFamily="2" charset="0"/>
                <a:sym typeface="微软雅黑" panose="020B0503020204020204" pitchFamily="34" charset="-122"/>
              </a:rPr>
              <a:t>、地址、公司性质、注册日期、您在寻找第几轮融资、</a:t>
            </a:r>
            <a:r>
              <a:rPr lang="zh-CN" altLang="en-US" sz="2000" spc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panose="02000000000000000000" pitchFamily="2" charset="0"/>
                <a:sym typeface="微软雅黑" panose="020B0503020204020204" pitchFamily="34" charset="-122"/>
              </a:rPr>
              <a:t>公司</a:t>
            </a:r>
            <a:r>
              <a:rPr lang="zh-CN" altLang="en-US" sz="2000" spc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panose="02000000000000000000" pitchFamily="2" charset="0"/>
                <a:sym typeface="微软雅黑" panose="020B0503020204020204" pitchFamily="34" charset="-122"/>
              </a:rPr>
              <a:t>主营产业、</a:t>
            </a:r>
            <a:r>
              <a:rPr lang="zh-CN" altLang="en-US" sz="2000" spc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panose="02000000000000000000" pitchFamily="2" charset="0"/>
                <a:sym typeface="微软雅黑" panose="020B0503020204020204" pitchFamily="34" charset="-122"/>
              </a:rPr>
              <a:t>股权情况、公司发展历史、业务内容和类型等。</a:t>
            </a:r>
            <a:endParaRPr lang="zh-CN" altLang="en-US" sz="2000" spc="1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oppins SemiBold" panose="02000000000000000000" pitchFamily="2" charset="0"/>
              <a:sym typeface="微软雅黑" panose="020B0503020204020204" pitchFamily="34" charset="-122"/>
            </a:endParaRPr>
          </a:p>
          <a:p>
            <a:pPr>
              <a:lnSpc>
                <a:spcPts val="5280"/>
              </a:lnSpc>
            </a:pPr>
            <a:r>
              <a:rPr lang="zh-CN" altLang="en-US" sz="2000" spc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panose="02000000000000000000" pitchFamily="2" charset="0"/>
                <a:sym typeface="微软雅黑" panose="020B0503020204020204" pitchFamily="34" charset="-122"/>
              </a:rPr>
              <a:t>包括但不限上述内容，越详细越有利于我们准确的评估。</a:t>
            </a:r>
            <a:endParaRPr lang="zh-CN" altLang="en-US" sz="2000" spc="1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oppins SemiBold" panose="02000000000000000000" pitchFamily="2" charset="0"/>
              <a:sym typeface="微软雅黑" panose="020B0503020204020204" pitchFamily="34" charset="-122"/>
            </a:endParaRPr>
          </a:p>
          <a:p>
            <a:pPr>
              <a:lnSpc>
                <a:spcPts val="5280"/>
              </a:lnSpc>
            </a:pPr>
            <a:endParaRPr lang="zh-CN" altLang="en-US" sz="2000" spc="1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oppins SemiBold" panose="02000000000000000000" pitchFamily="2" charset="0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2160898"/>
            <a:ext cx="12192000" cy="2536205"/>
          </a:xfrm>
          <a:prstGeom prst="rect">
            <a:avLst/>
          </a:prstGeom>
          <a:solidFill>
            <a:srgbClr val="C79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989489" y="2592270"/>
            <a:ext cx="6854190" cy="1445260"/>
            <a:chOff x="3322864" y="2767336"/>
            <a:chExt cx="6854190" cy="1445260"/>
          </a:xfrm>
        </p:grpSpPr>
        <p:sp>
          <p:nvSpPr>
            <p:cNvPr id="5" name="矩形 259"/>
            <p:cNvSpPr>
              <a:spLocks noChangeArrowheads="1"/>
            </p:cNvSpPr>
            <p:nvPr/>
          </p:nvSpPr>
          <p:spPr bwMode="auto">
            <a:xfrm>
              <a:off x="3322864" y="2767336"/>
              <a:ext cx="6213022" cy="92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6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02  </a:t>
              </a:r>
              <a:r>
                <a:rPr lang="zh-CN" altLang="en-US" sz="6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团队介绍</a:t>
              </a:r>
              <a:endParaRPr lang="zh-CN" altLang="en-US" sz="60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721009" y="3690626"/>
              <a:ext cx="645604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>
                      <a:alpha val="6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INTRODUCTION OF THE TEAM</a:t>
              </a:r>
              <a:endParaRPr lang="en-US" altLang="zh-CN" sz="2800" b="1" dirty="0">
                <a:solidFill>
                  <a:schemeClr val="bg1"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/>
          <p:nvPr/>
        </p:nvSpPr>
        <p:spPr>
          <a:xfrm>
            <a:off x="1855470" y="2061210"/>
            <a:ext cx="8480425" cy="27355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280"/>
              </a:lnSpc>
            </a:pPr>
            <a:r>
              <a:rPr lang="zh-CN" altLang="en-US" sz="2000" spc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panose="02000000000000000000" pitchFamily="2" charset="0"/>
                <a:sym typeface="微软雅黑" panose="020B0503020204020204" pitchFamily="34" charset="-122"/>
              </a:rPr>
              <a:t>在团队介绍这一板块，我们希望进一步了解到你们的团队，例如人数、团队结构、核心团队成员过往履历与优缺点</a:t>
            </a:r>
            <a:r>
              <a:rPr lang="zh-CN" altLang="en-US" sz="2000" spc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panose="02000000000000000000" pitchFamily="2" charset="0"/>
                <a:sym typeface="微软雅黑" panose="020B0503020204020204" pitchFamily="34" charset="-122"/>
              </a:rPr>
              <a:t>等等等等，</a:t>
            </a:r>
            <a:r>
              <a:rPr lang="zh-CN" altLang="en-US" sz="2000" spc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panose="02000000000000000000" pitchFamily="2" charset="0"/>
                <a:sym typeface="微软雅黑" panose="020B0503020204020204" pitchFamily="34" charset="-122"/>
              </a:rPr>
              <a:t>还有很重要的一部分是核心成员的背景！</a:t>
            </a:r>
            <a:endParaRPr lang="zh-CN" altLang="en-US" sz="2000" spc="1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oppins SemiBold" panose="02000000000000000000" pitchFamily="2" charset="0"/>
              <a:sym typeface="微软雅黑" panose="020B0503020204020204" pitchFamily="34" charset="-122"/>
            </a:endParaRPr>
          </a:p>
          <a:p>
            <a:pPr algn="l">
              <a:lnSpc>
                <a:spcPts val="5280"/>
              </a:lnSpc>
            </a:pPr>
            <a:endParaRPr lang="zh-CN" altLang="en-US" sz="2000" spc="1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oppins SemiBold" panose="02000000000000000000" pitchFamily="2" charset="0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2160898"/>
            <a:ext cx="12192000" cy="2536205"/>
          </a:xfrm>
          <a:prstGeom prst="rect">
            <a:avLst/>
          </a:prstGeom>
          <a:solidFill>
            <a:srgbClr val="C79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989489" y="2592270"/>
            <a:ext cx="6213022" cy="1462405"/>
            <a:chOff x="3322864" y="2767336"/>
            <a:chExt cx="6213022" cy="1462405"/>
          </a:xfrm>
        </p:grpSpPr>
        <p:sp>
          <p:nvSpPr>
            <p:cNvPr id="5" name="矩形 259"/>
            <p:cNvSpPr>
              <a:spLocks noChangeArrowheads="1"/>
            </p:cNvSpPr>
            <p:nvPr/>
          </p:nvSpPr>
          <p:spPr bwMode="auto">
            <a:xfrm>
              <a:off x="3322864" y="2767336"/>
              <a:ext cx="6213022" cy="92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6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03  </a:t>
              </a:r>
              <a:r>
                <a:rPr lang="zh-CN" altLang="en-US" sz="6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业务介绍</a:t>
              </a:r>
              <a:endParaRPr lang="zh-CN" altLang="en-US" sz="60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643539" y="3707771"/>
              <a:ext cx="559752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>
                      <a:alpha val="6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INTRODUCTION OF BUSINESS</a:t>
              </a:r>
              <a:endParaRPr lang="en-US" altLang="zh-CN" sz="2800" b="1" dirty="0">
                <a:solidFill>
                  <a:schemeClr val="bg1"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/>
          <p:nvPr/>
        </p:nvSpPr>
        <p:spPr>
          <a:xfrm>
            <a:off x="1855470" y="946150"/>
            <a:ext cx="8480425" cy="49657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80"/>
              </a:lnSpc>
            </a:pPr>
            <a:r>
              <a:rPr lang="zh-CN" altLang="en-US" sz="2000" spc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panose="02000000000000000000" pitchFamily="2" charset="0"/>
                <a:sym typeface="微软雅黑" panose="020B0503020204020204" pitchFamily="34" charset="-122"/>
              </a:rPr>
              <a:t>是时候展示真正的技术了。在业务介绍板块，希望你们能展现出：</a:t>
            </a:r>
            <a:endParaRPr lang="zh-CN" altLang="en-US" sz="2000" spc="1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oppins SemiBold" panose="02000000000000000000" pitchFamily="2" charset="0"/>
              <a:sym typeface="微软雅黑" panose="020B0503020204020204" pitchFamily="34" charset="-122"/>
            </a:endParaRPr>
          </a:p>
          <a:p>
            <a:pPr algn="l">
              <a:lnSpc>
                <a:spcPts val="5280"/>
              </a:lnSpc>
            </a:pPr>
            <a:r>
              <a:rPr lang="zh-CN" altLang="en-US" sz="2000" spc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panose="02000000000000000000" pitchFamily="2" charset="0"/>
                <a:sym typeface="微软雅黑" panose="020B0503020204020204" pitchFamily="34" charset="-122"/>
              </a:rPr>
              <a:t>公司的宗旨（200字左右）、主要发展战略目标和阶段目标、过往产品及其数据，目前正在进行的业务及其数据，项目技术独特性（请与同类技术比较说明）等等。</a:t>
            </a:r>
            <a:endParaRPr lang="zh-CN" altLang="en-US" sz="2000" spc="1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oppins SemiBold" panose="02000000000000000000" pitchFamily="2" charset="0"/>
              <a:sym typeface="微软雅黑" panose="020B0503020204020204" pitchFamily="34" charset="-122"/>
            </a:endParaRPr>
          </a:p>
          <a:p>
            <a:pPr algn="l">
              <a:lnSpc>
                <a:spcPts val="5280"/>
              </a:lnSpc>
            </a:pPr>
            <a:r>
              <a:rPr lang="zh-CN" altLang="en-US" sz="2000" spc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panose="02000000000000000000" pitchFamily="2" charset="0"/>
                <a:sym typeface="微软雅黑" panose="020B0503020204020204" pitchFamily="34" charset="-122"/>
              </a:rPr>
              <a:t>如果还没有产品也没关系，那就写写对于产品的构想，是哪种类型的游戏？市场上的竞品有哪些？你们的创新点或者优势在哪？</a:t>
            </a:r>
            <a:endParaRPr lang="zh-CN" altLang="en-US" sz="2000" spc="1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oppins SemiBold" panose="02000000000000000000" pitchFamily="2" charset="0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2160898"/>
            <a:ext cx="12192000" cy="2536205"/>
          </a:xfrm>
          <a:prstGeom prst="rect">
            <a:avLst/>
          </a:prstGeom>
          <a:solidFill>
            <a:srgbClr val="C79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856774" y="2592270"/>
            <a:ext cx="7574915" cy="1462405"/>
            <a:chOff x="3190149" y="2767336"/>
            <a:chExt cx="7574915" cy="1462405"/>
          </a:xfrm>
        </p:grpSpPr>
        <p:sp>
          <p:nvSpPr>
            <p:cNvPr id="5" name="矩形 259"/>
            <p:cNvSpPr>
              <a:spLocks noChangeArrowheads="1"/>
            </p:cNvSpPr>
            <p:nvPr/>
          </p:nvSpPr>
          <p:spPr bwMode="auto">
            <a:xfrm>
              <a:off x="3322864" y="2767336"/>
              <a:ext cx="7028815" cy="92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6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04  </a:t>
              </a:r>
              <a:r>
                <a:rPr lang="zh-CN" altLang="en-US" sz="6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产品与服务介绍</a:t>
              </a:r>
              <a:endParaRPr lang="zh-CN" altLang="en-US" sz="60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190149" y="3707771"/>
              <a:ext cx="757491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>
                      <a:alpha val="6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INTRODUCTION OF Product and Service</a:t>
              </a:r>
              <a:endParaRPr lang="en-US" altLang="zh-CN" sz="2800" b="1" dirty="0">
                <a:solidFill>
                  <a:schemeClr val="bg1"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PA" val="v3.2.0"/>
</p:tagLst>
</file>

<file path=ppt/tags/tag10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11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2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3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4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15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16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17.xml><?xml version="1.0" encoding="utf-8"?>
<p:tagLst xmlns:p="http://schemas.openxmlformats.org/presentationml/2006/main">
  <p:tag name="commondata" val="eyJoZGlkIjoiYTE0YTM0MDkzYzQ2MTA4N2E1ZjRlYzY0MWZkMDk3OWEifQ=="/>
</p:tagLst>
</file>

<file path=ppt/tags/tag2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5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6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7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8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9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856</Words>
  <Application>WPS 演示</Application>
  <PresentationFormat>宽屏</PresentationFormat>
  <Paragraphs>92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经典综艺体简</vt:lpstr>
      <vt:lpstr>Poppins SemiBold</vt:lpstr>
      <vt:lpstr>Verdana</vt:lpstr>
      <vt:lpstr>Calibri</vt:lpstr>
      <vt:lpstr>等线</vt:lpstr>
      <vt:lpstr>Arial Unicode MS</vt:lpstr>
      <vt:lpstr>等线 Light</vt:lpstr>
      <vt:lpstr>经典综艺体简</vt:lpstr>
      <vt:lpstr>Segoe Print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zccv</dc:creator>
  <cp:lastModifiedBy>yu</cp:lastModifiedBy>
  <cp:revision>60</cp:revision>
  <dcterms:created xsi:type="dcterms:W3CDTF">2019-12-30T09:39:00Z</dcterms:created>
  <dcterms:modified xsi:type="dcterms:W3CDTF">2024-10-23T09:43:59Z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998DD712975442BF93D0049481925F9D_13</vt:lpwstr>
  </property>
</Properties>
</file>